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7" r:id="rId2"/>
    <p:sldId id="345" r:id="rId3"/>
    <p:sldId id="374" r:id="rId4"/>
    <p:sldId id="383" r:id="rId5"/>
    <p:sldId id="385" r:id="rId6"/>
    <p:sldId id="375" r:id="rId7"/>
    <p:sldId id="376" r:id="rId8"/>
    <p:sldId id="381" r:id="rId9"/>
    <p:sldId id="378" r:id="rId10"/>
    <p:sldId id="377" r:id="rId11"/>
    <p:sldId id="382" r:id="rId12"/>
    <p:sldId id="371" r:id="rId13"/>
    <p:sldId id="355" r:id="rId14"/>
    <p:sldId id="359" r:id="rId15"/>
    <p:sldId id="350" r:id="rId16"/>
    <p:sldId id="358" r:id="rId17"/>
    <p:sldId id="351" r:id="rId18"/>
    <p:sldId id="363" r:id="rId19"/>
    <p:sldId id="354" r:id="rId20"/>
    <p:sldId id="366" r:id="rId21"/>
  </p:sldIdLst>
  <p:sldSz cx="9601200" cy="6218238"/>
  <p:notesSz cx="6797675" cy="9926638"/>
  <p:defaultTextStyle>
    <a:defPPr>
      <a:defRPr lang="en-US"/>
    </a:defPPr>
    <a:lvl1pPr marL="0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300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601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901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201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1501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3802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6102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8402" algn="l" defTabSz="4823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9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59"/>
    <a:srgbClr val="0E43A7"/>
    <a:srgbClr val="47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64" autoAdjust="0"/>
  </p:normalViewPr>
  <p:slideViewPr>
    <p:cSldViewPr snapToGrid="0" snapToObjects="1">
      <p:cViewPr varScale="1">
        <p:scale>
          <a:sx n="70" d="100"/>
          <a:sy n="70" d="100"/>
        </p:scale>
        <p:origin x="588" y="60"/>
      </p:cViewPr>
      <p:guideLst>
        <p:guide orient="horz" pos="1959"/>
        <p:guide pos="3024"/>
      </p:guideLst>
    </p:cSldViewPr>
  </p:slideViewPr>
  <p:outlineViewPr>
    <p:cViewPr>
      <p:scale>
        <a:sx n="33" d="100"/>
        <a:sy n="33" d="100"/>
      </p:scale>
      <p:origin x="0" y="-6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jeetun\Document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ysClr val="windowText" lastClr="000000"/>
                </a:solidFill>
              </a:rPr>
              <a:t>Most hit countries in Africa (excluding Libya)</a:t>
            </a:r>
          </a:p>
        </c:rich>
      </c:tx>
      <c:layout>
        <c:manualLayout>
          <c:xMode val="edge"/>
          <c:yMode val="edge"/>
          <c:x val="0.15880346811523513"/>
          <c:y val="2.1093992004768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90900965533836E-2"/>
          <c:y val="0.11436459331918393"/>
          <c:w val="0.93441622783166922"/>
          <c:h val="0.7794684037190756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[Book1.xlsx]Sheet1!$A$2:$A$11</c:f>
              <c:strCache>
                <c:ptCount val="10"/>
                <c:pt idx="0">
                  <c:v>Mauritius</c:v>
                </c:pt>
                <c:pt idx="1">
                  <c:v>Seychelles</c:v>
                </c:pt>
                <c:pt idx="2">
                  <c:v>Botswana</c:v>
                </c:pt>
                <c:pt idx="3">
                  <c:v>Sudan </c:v>
                </c:pt>
                <c:pt idx="4">
                  <c:v>South Africa</c:v>
                </c:pt>
                <c:pt idx="5">
                  <c:v>Tunisia</c:v>
                </c:pt>
                <c:pt idx="6">
                  <c:v>Morocco</c:v>
                </c:pt>
                <c:pt idx="7">
                  <c:v>Republic of Congo</c:v>
                </c:pt>
                <c:pt idx="8">
                  <c:v>Cabo Verde</c:v>
                </c:pt>
                <c:pt idx="9">
                  <c:v>Angola</c:v>
                </c:pt>
              </c:strCache>
            </c:strRef>
          </c:cat>
          <c:val>
            <c:numRef>
              <c:f>[Book1.xlsx]Sheet1!$B$2:$B$11</c:f>
              <c:numCache>
                <c:formatCode>General</c:formatCode>
                <c:ptCount val="10"/>
                <c:pt idx="0">
                  <c:v>-14.2</c:v>
                </c:pt>
                <c:pt idx="1">
                  <c:v>-13.8</c:v>
                </c:pt>
                <c:pt idx="2">
                  <c:v>-9.6</c:v>
                </c:pt>
                <c:pt idx="3">
                  <c:v>-8.4</c:v>
                </c:pt>
                <c:pt idx="4">
                  <c:v>-8</c:v>
                </c:pt>
                <c:pt idx="5">
                  <c:v>-7</c:v>
                </c:pt>
                <c:pt idx="6">
                  <c:v>-7</c:v>
                </c:pt>
                <c:pt idx="7">
                  <c:v>-7</c:v>
                </c:pt>
                <c:pt idx="8">
                  <c:v>-6.8</c:v>
                </c:pt>
                <c:pt idx="9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0-435C-B1D0-010380C509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566029776"/>
        <c:axId val="-1566034672"/>
        <c:axId val="0"/>
      </c:bar3DChart>
      <c:catAx>
        <c:axId val="-156602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66034672"/>
        <c:crosses val="autoZero"/>
        <c:auto val="1"/>
        <c:lblAlgn val="ctr"/>
        <c:lblOffset val="100"/>
        <c:noMultiLvlLbl val="0"/>
      </c:catAx>
      <c:valAx>
        <c:axId val="-156603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6602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06313-FC76-4DFE-8933-D148ECDF3559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808AB-4AA9-4881-BC78-57B719068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866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C581-B762-4355-A8D5-A4BE02EF591E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4388" y="1241425"/>
            <a:ext cx="5168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2B5F-97AC-4F5B-BA9D-581E921F0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6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2B5F-97AC-4F5B-BA9D-581E921F02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8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Views of BM on how to recover in a sustainable way - </a:t>
            </a:r>
            <a:r>
              <a:rPr lang="en-US" dirty="0" smtClean="0"/>
              <a:t>based on industry 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42B5F-97AC-4F5B-BA9D-581E921F02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6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931685"/>
            <a:ext cx="8161020" cy="13328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523668"/>
            <a:ext cx="6720840" cy="1589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1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3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6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8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976A-09AD-459E-9A00-AB3BE9B4830D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1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1089-F504-47A6-883F-3BBF7AE3E1CC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49261" y="389014"/>
            <a:ext cx="87282" cy="756378"/>
          </a:xfrm>
          <a:prstGeom prst="rect">
            <a:avLst/>
          </a:prstGeom>
          <a:solidFill>
            <a:srgbClr val="003A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65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49018"/>
            <a:ext cx="2160270" cy="53056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49018"/>
            <a:ext cx="6320790" cy="53056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4B15-A8AC-4032-AA71-DD09C23C9F1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B74-BF34-4225-93FA-89A1C436B195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9066" y="381088"/>
            <a:ext cx="87282" cy="756378"/>
          </a:xfrm>
          <a:prstGeom prst="rect">
            <a:avLst/>
          </a:prstGeom>
          <a:solidFill>
            <a:srgbClr val="003A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9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3995794"/>
            <a:ext cx="8161020" cy="123501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635555"/>
            <a:ext cx="8161020" cy="136023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3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9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1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38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61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8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4A25D-5FFF-4C45-AD2A-53FADC27DA4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450922"/>
            <a:ext cx="4240530" cy="410375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450922"/>
            <a:ext cx="4240530" cy="410375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3BD3-32D8-48F1-9329-44DC24FDC72D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391907"/>
            <a:ext cx="4242197" cy="58008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300" indent="0">
              <a:buNone/>
              <a:defRPr sz="2100" b="1"/>
            </a:lvl2pPr>
            <a:lvl3pPr marL="964601" indent="0">
              <a:buNone/>
              <a:defRPr sz="1900" b="1"/>
            </a:lvl3pPr>
            <a:lvl4pPr marL="1446901" indent="0">
              <a:buNone/>
              <a:defRPr sz="1700" b="1"/>
            </a:lvl4pPr>
            <a:lvl5pPr marL="1929201" indent="0">
              <a:buNone/>
              <a:defRPr sz="1700" b="1"/>
            </a:lvl5pPr>
            <a:lvl6pPr marL="2411501" indent="0">
              <a:buNone/>
              <a:defRPr sz="1700" b="1"/>
            </a:lvl6pPr>
            <a:lvl7pPr marL="2893802" indent="0">
              <a:buNone/>
              <a:defRPr sz="1700" b="1"/>
            </a:lvl7pPr>
            <a:lvl8pPr marL="3376102" indent="0">
              <a:buNone/>
              <a:defRPr sz="1700" b="1"/>
            </a:lvl8pPr>
            <a:lvl9pPr marL="38584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1971988"/>
            <a:ext cx="4242197" cy="35826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1391907"/>
            <a:ext cx="4243864" cy="58008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300" indent="0">
              <a:buNone/>
              <a:defRPr sz="2100" b="1"/>
            </a:lvl2pPr>
            <a:lvl3pPr marL="964601" indent="0">
              <a:buNone/>
              <a:defRPr sz="1900" b="1"/>
            </a:lvl3pPr>
            <a:lvl4pPr marL="1446901" indent="0">
              <a:buNone/>
              <a:defRPr sz="1700" b="1"/>
            </a:lvl4pPr>
            <a:lvl5pPr marL="1929201" indent="0">
              <a:buNone/>
              <a:defRPr sz="1700" b="1"/>
            </a:lvl5pPr>
            <a:lvl6pPr marL="2411501" indent="0">
              <a:buNone/>
              <a:defRPr sz="1700" b="1"/>
            </a:lvl6pPr>
            <a:lvl7pPr marL="2893802" indent="0">
              <a:buNone/>
              <a:defRPr sz="1700" b="1"/>
            </a:lvl7pPr>
            <a:lvl8pPr marL="3376102" indent="0">
              <a:buNone/>
              <a:defRPr sz="1700" b="1"/>
            </a:lvl8pPr>
            <a:lvl9pPr marL="38584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1971988"/>
            <a:ext cx="4243864" cy="35826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BB5D-7F54-49F1-8C44-A0769D801FC9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E7A0-534B-4E2B-A1A4-0209D60BA4D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1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9456-F30E-45B6-844D-410128774A32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3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47579"/>
            <a:ext cx="3158729" cy="105364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47579"/>
            <a:ext cx="5367338" cy="530709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1301224"/>
            <a:ext cx="3158729" cy="4253448"/>
          </a:xfrm>
        </p:spPr>
        <p:txBody>
          <a:bodyPr/>
          <a:lstStyle>
            <a:lvl1pPr marL="0" indent="0">
              <a:buNone/>
              <a:defRPr sz="1500"/>
            </a:lvl1pPr>
            <a:lvl2pPr marL="482300" indent="0">
              <a:buNone/>
              <a:defRPr sz="1300"/>
            </a:lvl2pPr>
            <a:lvl3pPr marL="964601" indent="0">
              <a:buNone/>
              <a:defRPr sz="1100"/>
            </a:lvl3pPr>
            <a:lvl4pPr marL="1446901" indent="0">
              <a:buNone/>
              <a:defRPr sz="900"/>
            </a:lvl4pPr>
            <a:lvl5pPr marL="1929201" indent="0">
              <a:buNone/>
              <a:defRPr sz="900"/>
            </a:lvl5pPr>
            <a:lvl6pPr marL="2411501" indent="0">
              <a:buNone/>
              <a:defRPr sz="900"/>
            </a:lvl6pPr>
            <a:lvl7pPr marL="2893802" indent="0">
              <a:buNone/>
              <a:defRPr sz="900"/>
            </a:lvl7pPr>
            <a:lvl8pPr marL="3376102" indent="0">
              <a:buNone/>
              <a:defRPr sz="900"/>
            </a:lvl8pPr>
            <a:lvl9pPr marL="38584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0B62-DFBA-4919-9053-7C22CC431D7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352766"/>
            <a:ext cx="5760720" cy="51386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555612"/>
            <a:ext cx="5760720" cy="3730943"/>
          </a:xfrm>
        </p:spPr>
        <p:txBody>
          <a:bodyPr/>
          <a:lstStyle>
            <a:lvl1pPr marL="0" indent="0">
              <a:buNone/>
              <a:defRPr sz="3400"/>
            </a:lvl1pPr>
            <a:lvl2pPr marL="482300" indent="0">
              <a:buNone/>
              <a:defRPr sz="3000"/>
            </a:lvl2pPr>
            <a:lvl3pPr marL="964601" indent="0">
              <a:buNone/>
              <a:defRPr sz="2500"/>
            </a:lvl3pPr>
            <a:lvl4pPr marL="1446901" indent="0">
              <a:buNone/>
              <a:defRPr sz="2100"/>
            </a:lvl4pPr>
            <a:lvl5pPr marL="1929201" indent="0">
              <a:buNone/>
              <a:defRPr sz="2100"/>
            </a:lvl5pPr>
            <a:lvl6pPr marL="2411501" indent="0">
              <a:buNone/>
              <a:defRPr sz="2100"/>
            </a:lvl6pPr>
            <a:lvl7pPr marL="2893802" indent="0">
              <a:buNone/>
              <a:defRPr sz="2100"/>
            </a:lvl7pPr>
            <a:lvl8pPr marL="3376102" indent="0">
              <a:buNone/>
              <a:defRPr sz="2100"/>
            </a:lvl8pPr>
            <a:lvl9pPr marL="3858402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4866635"/>
            <a:ext cx="5760720" cy="729779"/>
          </a:xfrm>
        </p:spPr>
        <p:txBody>
          <a:bodyPr/>
          <a:lstStyle>
            <a:lvl1pPr marL="0" indent="0">
              <a:buNone/>
              <a:defRPr sz="1500"/>
            </a:lvl1pPr>
            <a:lvl2pPr marL="482300" indent="0">
              <a:buNone/>
              <a:defRPr sz="1300"/>
            </a:lvl2pPr>
            <a:lvl3pPr marL="964601" indent="0">
              <a:buNone/>
              <a:defRPr sz="1100"/>
            </a:lvl3pPr>
            <a:lvl4pPr marL="1446901" indent="0">
              <a:buNone/>
              <a:defRPr sz="900"/>
            </a:lvl4pPr>
            <a:lvl5pPr marL="1929201" indent="0">
              <a:buNone/>
              <a:defRPr sz="900"/>
            </a:lvl5pPr>
            <a:lvl6pPr marL="2411501" indent="0">
              <a:buNone/>
              <a:defRPr sz="900"/>
            </a:lvl6pPr>
            <a:lvl7pPr marL="2893802" indent="0">
              <a:buNone/>
              <a:defRPr sz="900"/>
            </a:lvl7pPr>
            <a:lvl8pPr marL="3376102" indent="0">
              <a:buNone/>
              <a:defRPr sz="900"/>
            </a:lvl8pPr>
            <a:lvl9pPr marL="38584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DEF7-1878-477B-B952-B08D6A74C7E9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49017"/>
            <a:ext cx="8641080" cy="1036373"/>
          </a:xfrm>
          <a:prstGeom prst="rect">
            <a:avLst/>
          </a:prstGeom>
        </p:spPr>
        <p:txBody>
          <a:bodyPr vert="horz" lIns="96460" tIns="48230" rIns="96460" bIns="4823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450922"/>
            <a:ext cx="8641080" cy="4103750"/>
          </a:xfrm>
          <a:prstGeom prst="rect">
            <a:avLst/>
          </a:prstGeom>
        </p:spPr>
        <p:txBody>
          <a:bodyPr vert="horz" lIns="96460" tIns="48230" rIns="96460" bIns="4823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5763386"/>
            <a:ext cx="2240280" cy="331064"/>
          </a:xfrm>
          <a:prstGeom prst="rect">
            <a:avLst/>
          </a:prstGeom>
        </p:spPr>
        <p:txBody>
          <a:bodyPr vert="horz" lIns="96460" tIns="48230" rIns="96460" bIns="4823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C88D-BF12-4C1E-A759-A46EE373A008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5763386"/>
            <a:ext cx="3040380" cy="331064"/>
          </a:xfrm>
          <a:prstGeom prst="rect">
            <a:avLst/>
          </a:prstGeom>
        </p:spPr>
        <p:txBody>
          <a:bodyPr vert="horz" lIns="96460" tIns="48230" rIns="96460" bIns="4823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5763386"/>
            <a:ext cx="2240280" cy="331064"/>
          </a:xfrm>
          <a:prstGeom prst="rect">
            <a:avLst/>
          </a:prstGeom>
        </p:spPr>
        <p:txBody>
          <a:bodyPr vert="horz" lIns="96460" tIns="48230" rIns="96460" bIns="4823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ECCC-8068-E846-A9C7-6188BE684F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8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82300" rtl="0" eaLnBrk="1" latinLnBrk="0" hangingPunct="1">
        <a:spcBef>
          <a:spcPct val="0"/>
        </a:spcBef>
        <a:buNone/>
        <a:defRPr sz="4600" kern="1200">
          <a:solidFill>
            <a:srgbClr val="002060"/>
          </a:solidFill>
          <a:latin typeface="Nexa Bold"/>
          <a:ea typeface="+mj-ea"/>
          <a:cs typeface="+mj-cs"/>
        </a:defRPr>
      </a:lvl1pPr>
    </p:titleStyle>
    <p:bodyStyle>
      <a:lvl1pPr marL="361725" indent="-361725" algn="l" defTabSz="482300" rtl="0" eaLnBrk="1" latinLnBrk="0" hangingPunct="1">
        <a:spcBef>
          <a:spcPct val="20000"/>
        </a:spcBef>
        <a:buFont typeface="Arial"/>
        <a:buChar char="•"/>
        <a:defRPr sz="3400" kern="1200">
          <a:solidFill>
            <a:srgbClr val="002060"/>
          </a:solidFill>
          <a:latin typeface="+mn-lt"/>
          <a:ea typeface="+mn-ea"/>
          <a:cs typeface="+mn-cs"/>
        </a:defRPr>
      </a:lvl1pPr>
      <a:lvl2pPr marL="783738" indent="-301438" algn="l" defTabSz="482300" rtl="0" eaLnBrk="1" latinLnBrk="0" hangingPunct="1">
        <a:spcBef>
          <a:spcPct val="20000"/>
        </a:spcBef>
        <a:buFont typeface="Arial"/>
        <a:buChar char="–"/>
        <a:defRPr sz="3000" kern="1200">
          <a:solidFill>
            <a:srgbClr val="002060"/>
          </a:solidFill>
          <a:latin typeface="+mn-lt"/>
          <a:ea typeface="+mn-ea"/>
          <a:cs typeface="+mn-cs"/>
        </a:defRPr>
      </a:lvl2pPr>
      <a:lvl3pPr marL="1205751" indent="-241150" algn="l" defTabSz="4823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002060"/>
          </a:solidFill>
          <a:latin typeface="+mn-lt"/>
          <a:ea typeface="+mn-ea"/>
          <a:cs typeface="+mn-cs"/>
        </a:defRPr>
      </a:lvl3pPr>
      <a:lvl4pPr marL="1688051" indent="-241150" algn="l" defTabSz="4823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2060"/>
          </a:solidFill>
          <a:latin typeface="+mn-lt"/>
          <a:ea typeface="+mn-ea"/>
          <a:cs typeface="+mn-cs"/>
        </a:defRPr>
      </a:lvl4pPr>
      <a:lvl5pPr marL="2170351" indent="-241150" algn="l" defTabSz="482300" rtl="0" eaLnBrk="1" latinLnBrk="0" hangingPunct="1">
        <a:spcBef>
          <a:spcPct val="20000"/>
        </a:spcBef>
        <a:buFont typeface="Arial"/>
        <a:buChar char="»"/>
        <a:defRPr sz="2100" kern="1200">
          <a:solidFill>
            <a:srgbClr val="002060"/>
          </a:solidFill>
          <a:latin typeface="+mn-lt"/>
          <a:ea typeface="+mn-ea"/>
          <a:cs typeface="+mn-cs"/>
        </a:defRPr>
      </a:lvl5pPr>
      <a:lvl6pPr marL="2652652" indent="-241150" algn="l" defTabSz="4823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52" indent="-241150" algn="l" defTabSz="4823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7252" indent="-241150" algn="l" defTabSz="4823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9552" indent="-241150" algn="l" defTabSz="4823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300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901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201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501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802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6102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8402" algn="l" defTabSz="4823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601200" cy="6218238"/>
          </a:xfrm>
          <a:prstGeom prst="rect">
            <a:avLst/>
          </a:prstGeom>
          <a:solidFill>
            <a:srgbClr val="003A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B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08" y="556747"/>
            <a:ext cx="3302231" cy="11733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77359" y="4466725"/>
            <a:ext cx="4751740" cy="720542"/>
          </a:xfrm>
        </p:spPr>
        <p:txBody>
          <a:bodyPr/>
          <a:lstStyle/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 Research Platform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November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5092" y="2604757"/>
            <a:ext cx="7929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spc="300" dirty="0">
                <a:solidFill>
                  <a:schemeClr val="bg1"/>
                </a:solidFill>
                <a:latin typeface="Arial" panose="020B0604020202020204" pitchFamily="34" charset="0"/>
                <a:ea typeface="Calibri Light" charset="0"/>
                <a:cs typeface="Arial" panose="020B0604020202020204" pitchFamily="34" charset="0"/>
              </a:rPr>
              <a:t>	Social and Business aspects of economic recovery </a:t>
            </a:r>
            <a:endParaRPr lang="en-GB" sz="3200" spc="300" dirty="0">
              <a:solidFill>
                <a:schemeClr val="bg1"/>
              </a:solidFill>
              <a:latin typeface="Arial" panose="020B0604020202020204" pitchFamily="34" charset="0"/>
              <a:ea typeface="Calibri Light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45" y="4375778"/>
            <a:ext cx="4345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489" y="5187267"/>
            <a:ext cx="4285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Daden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Venkatasawmy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Head,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 Economic Development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6028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/>
              <a:t>Preliminary findings (Public launch early December 2020)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Majority </a:t>
            </a:r>
            <a:r>
              <a:rPr lang="en-GB" sz="2000" dirty="0" smtClean="0"/>
              <a:t>of companies reported a decline in demand [61%] and 43%  are expecting a decline over the next 3 months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34</a:t>
            </a:r>
            <a:r>
              <a:rPr lang="en-GB" sz="2000" dirty="0"/>
              <a:t>% companies report a decline in supply of raw materials or resell items</a:t>
            </a:r>
            <a:endParaRPr lang="en-GB" sz="2000" dirty="0" smtClean="0"/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88</a:t>
            </a:r>
            <a:r>
              <a:rPr lang="en-GB" sz="2000" dirty="0"/>
              <a:t>% of companies did not release any full-time workers from </a:t>
            </a:r>
            <a:r>
              <a:rPr lang="en-GB" sz="2000" dirty="0" smtClean="0"/>
              <a:t>employment (mainly </a:t>
            </a:r>
            <a:r>
              <a:rPr lang="en-GB" sz="2000" dirty="0" smtClean="0"/>
              <a:t>thanks </a:t>
            </a:r>
            <a:r>
              <a:rPr lang="en-GB" sz="2000" dirty="0" smtClean="0"/>
              <a:t>to the GWAS) </a:t>
            </a:r>
            <a:endParaRPr lang="en-GB" sz="2000" dirty="0"/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22% of companies have applied for Government financial supports </a:t>
            </a:r>
            <a:r>
              <a:rPr lang="en-GB" sz="2000" dirty="0"/>
              <a:t>(DBM, SME Equity fund, BOM, SIC and </a:t>
            </a:r>
            <a:r>
              <a:rPr lang="en-GB" sz="2000" dirty="0" smtClean="0"/>
              <a:t>ISP excluding GWAS) 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65% of companies who applied </a:t>
            </a:r>
            <a:r>
              <a:rPr lang="en-GB" sz="2000" dirty="0" smtClean="0"/>
              <a:t>have received it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Generally satisfied with the quality of service  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82</a:t>
            </a:r>
            <a:r>
              <a:rPr lang="en-GB" sz="2000" dirty="0"/>
              <a:t>% companies </a:t>
            </a:r>
            <a:r>
              <a:rPr lang="en-GB" sz="2000" dirty="0" smtClean="0"/>
              <a:t>benefited from GWAS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0078" y="5221988"/>
            <a:ext cx="8360149" cy="350811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Selected findings from the Business Survey </a:t>
            </a:r>
          </a:p>
        </p:txBody>
      </p:sp>
    </p:spTree>
    <p:extLst>
      <p:ext uri="{BB962C8B-B14F-4D97-AF65-F5344CB8AC3E}">
        <p14:creationId xmlns:p14="http://schemas.microsoft.com/office/powerpoint/2010/main" val="26261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20078" y="5221988"/>
            <a:ext cx="8360149" cy="350811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Planned process for future surveys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idx="1"/>
          </p:nvPr>
        </p:nvSpPr>
        <p:spPr>
          <a:xfrm>
            <a:off x="620713" y="1285875"/>
            <a:ext cx="8501062" cy="4337050"/>
          </a:xfrm>
        </p:spPr>
        <p:txBody>
          <a:bodyPr>
            <a:normAutofit/>
          </a:bodyPr>
          <a:lstStyle/>
          <a:p>
            <a:pPr marL="6028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smtClean="0"/>
              <a:t>Survey campaign to monitor evolution and fine-tune findings</a:t>
            </a:r>
            <a:endParaRPr lang="en-GB" sz="2400" b="1" dirty="0"/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Repeat multisector survey in 6 months</a:t>
            </a:r>
          </a:p>
          <a:p>
            <a:pPr marL="457200" lvl="1" indent="-457200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Run pulse surveys on specific issues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Fewer questions and smaller targets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Sector specific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Issue specific</a:t>
            </a:r>
          </a:p>
          <a:p>
            <a:pPr marL="879213" lvl="2" indent="-457200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More regular if monitoring critical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8915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6036" y="5556304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1"/>
            <a:ext cx="8501062" cy="3764282"/>
          </a:xfrm>
        </p:spPr>
        <p:txBody>
          <a:bodyPr>
            <a:normAutofit/>
          </a:bodyPr>
          <a:lstStyle/>
          <a:p>
            <a:pPr marL="60287" indent="0">
              <a:buNone/>
            </a:pP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72532" y="5190544"/>
            <a:ext cx="4092793" cy="331064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</a:t>
            </a:r>
            <a:r>
              <a:rPr lang="en-US" dirty="0" smtClean="0">
                <a:solidFill>
                  <a:schemeClr val="tx1"/>
                </a:solidFill>
                <a:latin typeface="Calibri"/>
              </a:rPr>
              <a:t>: Statistics Mauritius, MCB Focus, IMF WEO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Impact of COVID 19 on the Mauritian Economy</a:t>
            </a: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22372"/>
              </p:ext>
            </p:extLst>
          </p:nvPr>
        </p:nvGraphicFramePr>
        <p:xfrm>
          <a:off x="1323834" y="1792020"/>
          <a:ext cx="7137778" cy="309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2566">
                  <a:extLst>
                    <a:ext uri="{9D8B030D-6E8A-4147-A177-3AD203B41FA5}">
                      <a16:colId xmlns:a16="http://schemas.microsoft.com/office/drawing/2014/main" val="2881081308"/>
                    </a:ext>
                  </a:extLst>
                </a:gridCol>
                <a:gridCol w="1418404">
                  <a:extLst>
                    <a:ext uri="{9D8B030D-6E8A-4147-A177-3AD203B41FA5}">
                      <a16:colId xmlns:a16="http://schemas.microsoft.com/office/drawing/2014/main" val="3383085118"/>
                    </a:ext>
                  </a:extLst>
                </a:gridCol>
                <a:gridCol w="1418404">
                  <a:extLst>
                    <a:ext uri="{9D8B030D-6E8A-4147-A177-3AD203B41FA5}">
                      <a16:colId xmlns:a16="http://schemas.microsoft.com/office/drawing/2014/main" val="563615966"/>
                    </a:ext>
                  </a:extLst>
                </a:gridCol>
                <a:gridCol w="1418404">
                  <a:extLst>
                    <a:ext uri="{9D8B030D-6E8A-4147-A177-3AD203B41FA5}">
                      <a16:colId xmlns:a16="http://schemas.microsoft.com/office/drawing/2014/main" val="270778158"/>
                    </a:ext>
                  </a:extLst>
                </a:gridCol>
              </a:tblGrid>
              <a:tr h="61877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 smtClean="0">
                          <a:effectLst/>
                        </a:rPr>
                        <a:t>Percentage change</a:t>
                      </a:r>
                      <a:r>
                        <a:rPr lang="en-GB" sz="2400" b="1" u="none" strike="noStrike" baseline="0" dirty="0" smtClean="0">
                          <a:effectLst/>
                        </a:rPr>
                        <a:t> in GDP 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77827"/>
                  </a:ext>
                </a:extLst>
              </a:tr>
              <a:tr h="61877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Year 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2019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2020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2021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8729037"/>
                  </a:ext>
                </a:extLst>
              </a:tr>
              <a:tr h="61877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Statistics M</a:t>
                      </a:r>
                      <a:r>
                        <a:rPr lang="en-GB" sz="2400" b="1" u="none" strike="noStrike" dirty="0" smtClean="0">
                          <a:effectLst/>
                        </a:rPr>
                        <a:t>auritius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3.0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-13.0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-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2452579"/>
                  </a:ext>
                </a:extLst>
              </a:tr>
              <a:tr h="61877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>
                          <a:effectLst/>
                        </a:rPr>
                        <a:t>MCB Focus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 smtClean="0">
                          <a:effectLst/>
                        </a:rPr>
                        <a:t>3.0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-14.3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7.5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6685801"/>
                  </a:ext>
                </a:extLst>
              </a:tr>
              <a:tr h="61877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>
                          <a:effectLst/>
                        </a:rPr>
                        <a:t>IMF 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</a:rPr>
                        <a:t>3.0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-14.2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9.9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9511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4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6188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88037" y="5217307"/>
            <a:ext cx="3040380" cy="331064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IMF WEO October 2020</a:t>
            </a:r>
            <a:endParaRPr kumimoji="0" lang="en-US" sz="13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Impact </a:t>
            </a:r>
            <a:r>
              <a:rPr lang="en-GB" sz="2800" b="1" dirty="0"/>
              <a:t>of </a:t>
            </a:r>
            <a:r>
              <a:rPr lang="en-GB" sz="2800" b="1" dirty="0" smtClean="0"/>
              <a:t>COVID 19 on the Mauritian </a:t>
            </a:r>
            <a:r>
              <a:rPr lang="en-GB" sz="2800" b="1" dirty="0"/>
              <a:t>Economy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80060" y="1450922"/>
            <a:ext cx="8641080" cy="3590340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083840"/>
              </p:ext>
            </p:extLst>
          </p:nvPr>
        </p:nvGraphicFramePr>
        <p:xfrm>
          <a:off x="1813091" y="1614198"/>
          <a:ext cx="5851478" cy="360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85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Recovering in a sustainable manner</a:t>
            </a:r>
            <a:endParaRPr lang="en-US" sz="28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GB" sz="2400" b="1" dirty="0" smtClean="0"/>
              <a:t>Key action areas </a:t>
            </a:r>
            <a:endParaRPr lang="en-GB" sz="2400" b="1" dirty="0"/>
          </a:p>
          <a:p>
            <a:pPr lvl="1"/>
            <a:r>
              <a:rPr lang="en-GB" sz="2000" dirty="0" smtClean="0"/>
              <a:t>Strategies to </a:t>
            </a:r>
            <a:r>
              <a:rPr lang="en-GB" sz="2000" dirty="0"/>
              <a:t>b</a:t>
            </a:r>
            <a:r>
              <a:rPr lang="en-GB" sz="2000" dirty="0" smtClean="0"/>
              <a:t>oost exports</a:t>
            </a:r>
          </a:p>
          <a:p>
            <a:pPr lvl="1"/>
            <a:r>
              <a:rPr lang="en-GB" sz="2000" dirty="0" smtClean="0"/>
              <a:t>Resilience map of economic activities </a:t>
            </a:r>
          </a:p>
          <a:p>
            <a:pPr lvl="1"/>
            <a:r>
              <a:rPr lang="en-GB" sz="2000" dirty="0" smtClean="0"/>
              <a:t>Changing employment landscape</a:t>
            </a:r>
          </a:p>
          <a:p>
            <a:pPr lvl="1"/>
            <a:r>
              <a:rPr lang="en-GB" sz="2000" dirty="0" smtClean="0"/>
              <a:t>Business Continuity Planning, </a:t>
            </a:r>
            <a:r>
              <a:rPr lang="en-GB" sz="2000" dirty="0"/>
              <a:t>A</a:t>
            </a:r>
            <a:r>
              <a:rPr lang="en-GB" sz="2000" dirty="0" smtClean="0"/>
              <a:t>daptation and Innovation </a:t>
            </a:r>
            <a:endParaRPr lang="en-GB" sz="2000" dirty="0"/>
          </a:p>
          <a:p>
            <a:pPr lvl="1"/>
            <a:endParaRPr lang="en-GB" sz="105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109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US" sz="2400" b="1" dirty="0" smtClean="0"/>
              <a:t>UN World </a:t>
            </a:r>
            <a:r>
              <a:rPr lang="en-US" sz="2400" b="1" dirty="0"/>
              <a:t>Tourism </a:t>
            </a:r>
            <a:r>
              <a:rPr lang="en-US" sz="2400" b="1" dirty="0" err="1" smtClean="0"/>
              <a:t>Organisation</a:t>
            </a:r>
            <a:r>
              <a:rPr lang="en-US" sz="2400" b="1" dirty="0" smtClean="0"/>
              <a:t> Outlook </a:t>
            </a:r>
            <a:endParaRPr lang="en-GB" sz="2400" b="1" dirty="0" smtClean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70% decrease in international inbound tourists (from Jan- Aug)</a:t>
            </a:r>
          </a:p>
          <a:p>
            <a:pPr lvl="1"/>
            <a:r>
              <a:rPr lang="en-GB" sz="1800" dirty="0" smtClean="0"/>
              <a:t>Impact on earnings and jobs</a:t>
            </a:r>
          </a:p>
          <a:p>
            <a:pPr lvl="1"/>
            <a:r>
              <a:rPr lang="en-GB" sz="1800" dirty="0" smtClean="0"/>
              <a:t>Mauritius in Top 10 most vulnerable destinations</a:t>
            </a:r>
          </a:p>
          <a:p>
            <a:pPr lvl="1"/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Reopening of borders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76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GB" sz="2400" b="1" dirty="0" smtClean="0"/>
              <a:t>Contribution of Tourism 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8.1% direct GDP contribution</a:t>
            </a:r>
          </a:p>
          <a:p>
            <a:pPr lvl="1"/>
            <a:r>
              <a:rPr lang="en-GB" sz="2000" dirty="0" smtClean="0"/>
              <a:t>Direct </a:t>
            </a:r>
            <a:r>
              <a:rPr lang="en-GB" sz="2000" dirty="0"/>
              <a:t>employment </a:t>
            </a:r>
            <a:r>
              <a:rPr lang="en-GB" sz="2000" dirty="0" smtClean="0"/>
              <a:t>of approximately 74,000</a:t>
            </a:r>
          </a:p>
          <a:p>
            <a:pPr lvl="1"/>
            <a:r>
              <a:rPr lang="en-GB" sz="2000" dirty="0" smtClean="0"/>
              <a:t>Indirect GDP contribution </a:t>
            </a:r>
          </a:p>
          <a:p>
            <a:pPr lvl="1"/>
            <a:r>
              <a:rPr lang="en-GB" sz="2000" dirty="0" smtClean="0"/>
              <a:t>Catalytic </a:t>
            </a:r>
            <a:r>
              <a:rPr lang="en-GB" sz="2000" dirty="0"/>
              <a:t>effect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Reopening of borders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69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 smtClean="0"/>
              <a:t>	Some perspectives for 2021, </a:t>
            </a:r>
            <a:r>
              <a:rPr lang="en-GB" sz="2400" b="1" dirty="0"/>
              <a:t>UNWTO (May 2020)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 change in trend is expected in 2021 based </a:t>
            </a:r>
            <a:r>
              <a:rPr lang="en-GB" sz="1800" dirty="0"/>
              <a:t>on the assumptions of a gradual </a:t>
            </a:r>
            <a:r>
              <a:rPr lang="en-GB" sz="1800" dirty="0" smtClean="0"/>
              <a:t>lifting </a:t>
            </a:r>
            <a:r>
              <a:rPr lang="en-GB" sz="1800" dirty="0"/>
              <a:t>of travel restrictions, the availability of a vaccine or treatment and a return of traveller confidence. 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dirty="0"/>
              <a:t>return to 2019 levels in terms of tourist arrivals would take </a:t>
            </a:r>
            <a:r>
              <a:rPr lang="en-GB" sz="1800" dirty="0" smtClean="0"/>
              <a:t>between 2.5 </a:t>
            </a:r>
            <a:r>
              <a:rPr lang="en-GB" sz="1800" dirty="0"/>
              <a:t>to 4 </a:t>
            </a:r>
            <a:r>
              <a:rPr lang="en-GB" sz="1800" dirty="0" smtClean="0"/>
              <a:t>years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482300" lvl="1" indent="0">
              <a:buNone/>
            </a:pPr>
            <a:r>
              <a:rPr lang="en-GB" sz="1800" dirty="0" smtClean="0"/>
              <a:t>Maldives and </a:t>
            </a:r>
            <a:r>
              <a:rPr lang="en-GB" sz="1800" dirty="0"/>
              <a:t>Seychelles (8% of total arrivals in September </a:t>
            </a:r>
            <a:r>
              <a:rPr lang="en-GB" sz="1800" dirty="0" smtClean="0"/>
              <a:t>2020 compared to same period in 2019</a:t>
            </a:r>
            <a:r>
              <a:rPr lang="en-GB" sz="1800" dirty="0"/>
              <a:t>) </a:t>
            </a:r>
            <a:endParaRPr lang="en-GB" sz="1800" dirty="0" smtClean="0"/>
          </a:p>
          <a:p>
            <a:pPr marL="0" lvl="0" indent="0">
              <a:buNone/>
            </a:pP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Reopening of borders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083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US" sz="2400" b="1" dirty="0" smtClean="0"/>
              <a:t>Other sectors</a:t>
            </a:r>
          </a:p>
          <a:p>
            <a:pPr lvl="1"/>
            <a:r>
              <a:rPr lang="en-US" sz="2400" dirty="0" smtClean="0"/>
              <a:t>Services: </a:t>
            </a:r>
          </a:p>
          <a:p>
            <a:pPr lvl="2"/>
            <a:r>
              <a:rPr lang="en-US" sz="1900" dirty="0" smtClean="0"/>
              <a:t>Financial services</a:t>
            </a:r>
          </a:p>
          <a:p>
            <a:pPr lvl="2"/>
            <a:r>
              <a:rPr lang="en-US" sz="1900" dirty="0" smtClean="0"/>
              <a:t>GBC </a:t>
            </a:r>
          </a:p>
          <a:p>
            <a:pPr lvl="2"/>
            <a:r>
              <a:rPr lang="en-US" sz="1900" dirty="0" smtClean="0"/>
              <a:t>Shared services </a:t>
            </a:r>
          </a:p>
          <a:p>
            <a:pPr lvl="2"/>
            <a:r>
              <a:rPr lang="en-US" sz="1900" dirty="0" smtClean="0"/>
              <a:t>Healthcare </a:t>
            </a:r>
          </a:p>
          <a:p>
            <a:pPr lvl="2"/>
            <a:r>
              <a:rPr lang="en-US" sz="1900" dirty="0" smtClean="0"/>
              <a:t>Education </a:t>
            </a:r>
            <a:endParaRPr lang="en-GB" sz="1900" dirty="0"/>
          </a:p>
          <a:p>
            <a:pPr lvl="1"/>
            <a:r>
              <a:rPr lang="en-US" sz="2400" dirty="0"/>
              <a:t>Real </a:t>
            </a:r>
            <a:r>
              <a:rPr lang="en-US" sz="2400" dirty="0" smtClean="0"/>
              <a:t>Estate  </a:t>
            </a:r>
          </a:p>
          <a:p>
            <a:pPr lvl="1"/>
            <a:r>
              <a:rPr lang="en-US" sz="2400" dirty="0" smtClean="0"/>
              <a:t>Business travels/technical experts/FDI</a:t>
            </a:r>
          </a:p>
          <a:p>
            <a:pPr lvl="1"/>
            <a:r>
              <a:rPr lang="en-US" sz="2400" dirty="0" smtClean="0"/>
              <a:t>Others </a:t>
            </a:r>
          </a:p>
          <a:p>
            <a:pPr lvl="1"/>
            <a:endParaRPr lang="en-GB" sz="2400" dirty="0"/>
          </a:p>
          <a:p>
            <a:pPr marL="0" lvl="0" indent="0">
              <a:buNone/>
            </a:pP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Reopening of borders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493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82300" rtl="0">
              <a:spcBef>
                <a:spcPct val="0"/>
              </a:spcBef>
            </a:pPr>
            <a:r>
              <a:rPr lang="en-US" sz="4000" b="1" dirty="0"/>
              <a:t/>
            </a:r>
            <a:br>
              <a:rPr lang="en-US" sz="4000" b="1" dirty="0"/>
            </a:br>
            <a:r>
              <a:rPr lang="en-GB" sz="3200" b="1" kern="1200" dirty="0" smtClean="0">
                <a:solidFill>
                  <a:srgbClr val="002060"/>
                </a:solidFill>
                <a:latin typeface="Nexa Bold"/>
                <a:ea typeface="+mn-ea"/>
                <a:cs typeface="+mn-cs"/>
              </a:rPr>
              <a:t>COVID-Free, COVID-Safe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US" sz="40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GB" sz="2400" dirty="0" smtClean="0"/>
              <a:t>Wait for a vaccine or develop a safe approach with</a:t>
            </a:r>
          </a:p>
          <a:p>
            <a:pPr lvl="1"/>
            <a:r>
              <a:rPr lang="en-GB" sz="2400" dirty="0" smtClean="0"/>
              <a:t>Protocols </a:t>
            </a:r>
            <a:endParaRPr lang="en-GB" sz="2400" dirty="0" smtClean="0"/>
          </a:p>
          <a:p>
            <a:pPr lvl="1"/>
            <a:r>
              <a:rPr lang="en-GB" sz="2400" dirty="0" smtClean="0"/>
              <a:t>Granular data on cases </a:t>
            </a:r>
            <a:endParaRPr lang="en-GB" sz="2400" dirty="0"/>
          </a:p>
          <a:p>
            <a:pPr lvl="1"/>
            <a:r>
              <a:rPr lang="en-GB" sz="2400" dirty="0" smtClean="0"/>
              <a:t>Testing and tracing app</a:t>
            </a:r>
            <a:endParaRPr lang="en-GB" sz="2400" dirty="0"/>
          </a:p>
          <a:p>
            <a:pPr lvl="1"/>
            <a:r>
              <a:rPr lang="en-GB" sz="2400" dirty="0" smtClean="0"/>
              <a:t>Private healthcare providers for asymptomatic cases </a:t>
            </a:r>
            <a:endParaRPr lang="en-GB" sz="2400" dirty="0"/>
          </a:p>
          <a:p>
            <a:pPr marL="0" lvl="0" indent="0">
              <a:buNone/>
            </a:pP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507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6036" y="5556304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1"/>
            <a:ext cx="8501062" cy="3764282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endParaRPr lang="en-GB" sz="32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Highlights from the Rapid Survey by </a:t>
            </a:r>
            <a:r>
              <a:rPr lang="en-GB" sz="2800" dirty="0" err="1" smtClean="0"/>
              <a:t>Comité</a:t>
            </a:r>
            <a:r>
              <a:rPr lang="en-GB" sz="2800" dirty="0" smtClean="0"/>
              <a:t> </a:t>
            </a:r>
            <a:r>
              <a:rPr lang="en-GB" sz="2800" dirty="0" err="1" smtClean="0"/>
              <a:t>Solidarité</a:t>
            </a:r>
            <a:r>
              <a:rPr lang="en-GB" sz="2800" dirty="0" smtClean="0"/>
              <a:t>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Highlights from </a:t>
            </a:r>
            <a:r>
              <a:rPr lang="en-GB" sz="2800" dirty="0" smtClean="0"/>
              <a:t>the Business Survey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Planned process for future surveys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Views of Business Mauritius </a:t>
            </a:r>
            <a:r>
              <a:rPr lang="en-GB" sz="2800" dirty="0" smtClean="0"/>
              <a:t>on how </a:t>
            </a:r>
            <a:r>
              <a:rPr lang="en-GB" sz="2800" dirty="0" smtClean="0"/>
              <a:t>to recover in a sustainable </a:t>
            </a:r>
            <a:r>
              <a:rPr lang="en-GB" sz="2800" dirty="0" smtClean="0"/>
              <a:t>way</a:t>
            </a:r>
            <a:endParaRPr lang="en-GB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72532" y="5190544"/>
            <a:ext cx="4092793" cy="331064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Agenda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42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7362" y="1132200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defTabSz="482300" rtl="0">
              <a:spcBef>
                <a:spcPct val="0"/>
              </a:spcBef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GB" sz="3200" b="1" kern="1200" dirty="0">
                <a:solidFill>
                  <a:srgbClr val="002060"/>
                </a:solidFill>
                <a:latin typeface="Nexa Bold"/>
                <a:ea typeface="+mn-ea"/>
                <a:cs typeface="+mn-cs"/>
              </a:rPr>
              <a:t>Questions and </a:t>
            </a:r>
            <a:r>
              <a:rPr lang="en-GB" sz="3200" b="1" kern="1200" dirty="0" smtClean="0">
                <a:solidFill>
                  <a:srgbClr val="002060"/>
                </a:solidFill>
                <a:latin typeface="Nexa Bold"/>
                <a:ea typeface="+mn-ea"/>
                <a:cs typeface="+mn-cs"/>
              </a:rPr>
              <a:t>Answers</a:t>
            </a:r>
            <a:r>
              <a:rPr lang="en-GB" sz="3200" b="1" dirty="0" smtClean="0">
                <a:latin typeface="Nexa Bold"/>
              </a:rPr>
              <a:t> 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endParaRPr lang="en-GB" sz="3200" dirty="0" smtClean="0"/>
          </a:p>
          <a:p>
            <a:pPr marL="482300" lvl="1" indent="0">
              <a:buNone/>
            </a:pPr>
            <a:r>
              <a:rPr lang="en-GB" sz="5400" dirty="0" smtClean="0"/>
              <a:t>Thank You </a:t>
            </a:r>
          </a:p>
          <a:p>
            <a:pPr marL="0" lvl="0" indent="0">
              <a:buNone/>
            </a:pP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967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Highlights from the Rapid Survey by </a:t>
            </a:r>
            <a:r>
              <a:rPr lang="en-GB" sz="2800" b="1" dirty="0" err="1"/>
              <a:t>Comité</a:t>
            </a:r>
            <a:r>
              <a:rPr lang="en-GB" sz="2800" b="1" dirty="0"/>
              <a:t> </a:t>
            </a:r>
            <a:r>
              <a:rPr lang="en-GB" sz="2800" b="1" dirty="0" err="1"/>
              <a:t>Solidarité</a:t>
            </a:r>
            <a:r>
              <a:rPr lang="en-GB" sz="2800" b="1" dirty="0"/>
              <a:t> </a:t>
            </a:r>
            <a:r>
              <a:rPr lang="en-GB" sz="2800" b="1" dirty="0" smtClean="0"/>
              <a:t>(July 2020)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823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600" b="1" dirty="0" smtClean="0"/>
              <a:t>Methodology</a:t>
            </a:r>
          </a:p>
          <a:p>
            <a:pPr marL="4823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dirty="0" smtClean="0"/>
              <a:t>Rapid </a:t>
            </a:r>
            <a:r>
              <a:rPr lang="en-US" sz="8000" dirty="0"/>
              <a:t>Field Assessment </a:t>
            </a:r>
            <a:r>
              <a:rPr lang="en-US" sz="8000" dirty="0" smtClean="0"/>
              <a:t>to </a:t>
            </a:r>
            <a:r>
              <a:rPr lang="en-US" sz="8000" dirty="0"/>
              <a:t>understand the impact of COVID on vulnerable </a:t>
            </a:r>
            <a:r>
              <a:rPr lang="en-US" sz="8000" dirty="0" smtClean="0"/>
              <a:t>families (Results to be released in December 2020).</a:t>
            </a:r>
            <a:endParaRPr lang="en-US" sz="80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Data collection focussed on </a:t>
            </a:r>
            <a:r>
              <a:rPr lang="en-GB" sz="8000" dirty="0"/>
              <a:t>the poverty pillars that are most impacted by </a:t>
            </a:r>
            <a:r>
              <a:rPr lang="en-GB" sz="8000" dirty="0" smtClean="0"/>
              <a:t>Covid-19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Employment </a:t>
            </a:r>
            <a:r>
              <a:rPr lang="en-GB" sz="7200" dirty="0"/>
              <a:t>/ Income, Food and Health. </a:t>
            </a:r>
            <a:endParaRPr lang="en-GB" sz="7200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Secondary focus on </a:t>
            </a:r>
            <a:r>
              <a:rPr lang="en-GB" sz="7200" dirty="0" smtClean="0"/>
              <a:t>the </a:t>
            </a:r>
            <a:r>
              <a:rPr lang="en-GB" sz="7200" dirty="0"/>
              <a:t>use of technology, psychosocial support, and registration on </a:t>
            </a:r>
            <a:r>
              <a:rPr lang="en-GB" sz="7200" dirty="0" smtClean="0"/>
              <a:t>SRM.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Interviews by Field workers from 21 NGOs already working with vulnerable families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Field knowledge, Trust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Highlights from the Rapid Survey by </a:t>
            </a:r>
            <a:r>
              <a:rPr lang="en-GB" sz="2800" b="1" dirty="0" err="1"/>
              <a:t>Comité</a:t>
            </a:r>
            <a:r>
              <a:rPr lang="en-GB" sz="2800" b="1" dirty="0"/>
              <a:t> </a:t>
            </a:r>
            <a:r>
              <a:rPr lang="en-GB" sz="2800" b="1" dirty="0" err="1"/>
              <a:t>Solidarité</a:t>
            </a:r>
            <a:r>
              <a:rPr lang="en-GB" sz="2800" b="1" dirty="0"/>
              <a:t> </a:t>
            </a:r>
            <a:r>
              <a:rPr lang="en-GB" sz="2800" b="1" dirty="0" smtClean="0"/>
              <a:t>(July 2020)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823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9600" b="1" dirty="0" smtClean="0"/>
              <a:t>Methodology</a:t>
            </a:r>
          </a:p>
          <a:p>
            <a:pPr marL="4823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8000" dirty="0" smtClean="0"/>
              <a:t>Survey prepared and administered according </a:t>
            </a:r>
            <a:r>
              <a:rPr lang="en-GB" sz="8000" dirty="0"/>
              <a:t>to an established protocol </a:t>
            </a:r>
            <a:r>
              <a:rPr lang="en-GB" sz="8000" dirty="0" smtClean="0"/>
              <a:t>with the assistance of Kantar TNS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Pr</a:t>
            </a:r>
            <a:r>
              <a:rPr lang="en-GB" sz="8000" dirty="0" smtClean="0"/>
              <a:t>eparation </a:t>
            </a:r>
            <a:r>
              <a:rPr lang="en-GB" sz="8000" dirty="0"/>
              <a:t>of the questionnaire by the NGOs sitting on the Solidarity Committee </a:t>
            </a:r>
            <a:endParaRPr lang="en-GB" sz="8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Pilot </a:t>
            </a:r>
            <a:r>
              <a:rPr lang="en-GB" sz="8000" dirty="0"/>
              <a:t>phase to test the questionnaire and the </a:t>
            </a:r>
            <a:r>
              <a:rPr lang="en-GB" sz="8000" dirty="0" smtClean="0"/>
              <a:t>reformulate the questions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Group of 4 Team Leaders for project management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Training of </a:t>
            </a:r>
            <a:r>
              <a:rPr lang="en-GB" sz="8000" dirty="0"/>
              <a:t>interviewers by team leaders on the questionnaire, ethics, protocol and good practices to be adopted during data </a:t>
            </a:r>
            <a:r>
              <a:rPr lang="en-GB" sz="8000" dirty="0" smtClean="0"/>
              <a:t>collection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Questionnaire administered face-to-face (54%) and </a:t>
            </a:r>
            <a:r>
              <a:rPr lang="en-GB" sz="8000" dirty="0"/>
              <a:t>by telephone (46</a:t>
            </a:r>
            <a:r>
              <a:rPr lang="en-GB" sz="8000" dirty="0" smtClean="0"/>
              <a:t>%)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Data input on </a:t>
            </a:r>
            <a:r>
              <a:rPr lang="en-GB" sz="8000" dirty="0"/>
              <a:t>an online platform made available </a:t>
            </a:r>
            <a:r>
              <a:rPr lang="en-GB" sz="8000" dirty="0" smtClean="0"/>
              <a:t>by </a:t>
            </a:r>
            <a:r>
              <a:rPr lang="en-GB" sz="8000" dirty="0"/>
              <a:t>Kantar TNS</a:t>
            </a:r>
            <a:r>
              <a:rPr lang="en-GB" sz="8000" dirty="0" smtClean="0"/>
              <a:t>.</a:t>
            </a:r>
            <a:endParaRPr lang="en-GB" sz="8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Highlights from the Rapid Survey by </a:t>
            </a:r>
            <a:r>
              <a:rPr lang="en-GB" sz="2800" b="1" dirty="0" err="1"/>
              <a:t>Comité</a:t>
            </a:r>
            <a:r>
              <a:rPr lang="en-GB" sz="2800" b="1" dirty="0"/>
              <a:t> </a:t>
            </a:r>
            <a:r>
              <a:rPr lang="en-GB" sz="2800" b="1" dirty="0" err="1"/>
              <a:t>Solidarité</a:t>
            </a:r>
            <a:r>
              <a:rPr lang="en-GB" sz="2800" b="1" dirty="0"/>
              <a:t> </a:t>
            </a:r>
            <a:r>
              <a:rPr lang="en-GB" sz="2800" b="1" dirty="0" smtClean="0"/>
              <a:t>(July 2020)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23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Process highlights</a:t>
            </a:r>
            <a:endParaRPr lang="en-US" sz="2400" b="1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000" dirty="0" smtClean="0"/>
              <a:t>21 NGOs mobilised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000" dirty="0" smtClean="0"/>
              <a:t>2395 individuals interviewed in 215 locations over 25 days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000" dirty="0" smtClean="0"/>
              <a:t>Data allowed the formulation of clear recommendations to support vulnerable families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000" dirty="0" smtClean="0"/>
              <a:t>Report will be made public in December 2020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GB" sz="2000" dirty="0" smtClean="0"/>
              <a:t>Exercise will be repeated in January 2021 to adjust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Highlights from the Rapid Survey by </a:t>
            </a:r>
            <a:r>
              <a:rPr lang="en-GB" sz="2800" b="1" dirty="0" err="1"/>
              <a:t>Comité</a:t>
            </a:r>
            <a:r>
              <a:rPr lang="en-GB" sz="2800" b="1" dirty="0"/>
              <a:t> </a:t>
            </a:r>
            <a:r>
              <a:rPr lang="en-GB" sz="2800" b="1" dirty="0" err="1"/>
              <a:t>Solidarité</a:t>
            </a:r>
            <a:r>
              <a:rPr lang="en-GB" sz="2800" b="1" dirty="0"/>
              <a:t> </a:t>
            </a:r>
            <a:r>
              <a:rPr lang="en-GB" sz="2800" b="1" dirty="0" smtClean="0"/>
              <a:t>(July 2020)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450922"/>
            <a:ext cx="8641080" cy="4312464"/>
          </a:xfrm>
        </p:spPr>
        <p:txBody>
          <a:bodyPr>
            <a:normAutofit/>
          </a:bodyPr>
          <a:lstStyle/>
          <a:p>
            <a:pPr marL="482300" lvl="1" indent="0">
              <a:buNone/>
            </a:pPr>
            <a:r>
              <a:rPr lang="en-US" sz="2400" b="1" dirty="0" smtClean="0"/>
              <a:t>Selected findings (Report not yet public)</a:t>
            </a:r>
          </a:p>
          <a:p>
            <a:pPr marL="482300" lvl="1" indent="0">
              <a:buNone/>
            </a:pPr>
            <a:r>
              <a:rPr lang="en-GB" sz="2400" dirty="0"/>
              <a:t>Access to government support</a:t>
            </a:r>
          </a:p>
          <a:p>
            <a:pPr lvl="1"/>
            <a:r>
              <a:rPr lang="en-GB" sz="2000" dirty="0"/>
              <a:t>70% of respondents are not on the Social Register (SRM)</a:t>
            </a:r>
          </a:p>
          <a:p>
            <a:pPr lvl="1"/>
            <a:r>
              <a:rPr lang="en-GB" sz="2000" dirty="0"/>
              <a:t>34% are eligible but are not on SRM</a:t>
            </a:r>
            <a:endParaRPr lang="en-US" sz="2000" dirty="0"/>
          </a:p>
          <a:p>
            <a:pPr marL="482300" lvl="1" indent="0">
              <a:buNone/>
            </a:pPr>
            <a:r>
              <a:rPr lang="en-US" sz="2400" dirty="0" smtClean="0"/>
              <a:t>Impact on Vulnerable Households as at July 2020</a:t>
            </a:r>
            <a:endParaRPr lang="en-US" sz="2400" dirty="0" smtClean="0"/>
          </a:p>
          <a:p>
            <a:pPr lvl="1"/>
            <a:r>
              <a:rPr lang="en-US" sz="2000" dirty="0" smtClean="0"/>
              <a:t>18</a:t>
            </a:r>
            <a:r>
              <a:rPr lang="en-US" sz="2000" dirty="0"/>
              <a:t>% of Main Revenue Earners had lost their </a:t>
            </a:r>
            <a:r>
              <a:rPr lang="en-US" sz="2000" dirty="0" smtClean="0"/>
              <a:t>jobs</a:t>
            </a:r>
            <a:endParaRPr lang="en-GB" sz="2000" dirty="0"/>
          </a:p>
          <a:p>
            <a:pPr lvl="1"/>
            <a:r>
              <a:rPr lang="en-US" sz="2000" dirty="0"/>
              <a:t>41% of households now have a reduced revenue</a:t>
            </a:r>
            <a:endParaRPr lang="en-GB" sz="2000" dirty="0"/>
          </a:p>
          <a:p>
            <a:pPr lvl="1"/>
            <a:r>
              <a:rPr lang="en-US" sz="2000" dirty="0"/>
              <a:t>67% are not autonomous on </a:t>
            </a:r>
            <a:r>
              <a:rPr lang="en-US" sz="2000" dirty="0" smtClean="0"/>
              <a:t>food</a:t>
            </a:r>
          </a:p>
          <a:p>
            <a:pPr lvl="1"/>
            <a:r>
              <a:rPr lang="en-GB" sz="2000" dirty="0" smtClean="0"/>
              <a:t>56% are unable to apply for assistance online</a:t>
            </a:r>
          </a:p>
          <a:p>
            <a:pPr lvl="1"/>
            <a:r>
              <a:rPr lang="en-GB" sz="2000" dirty="0" smtClean="0"/>
              <a:t>82% feel stressed, more by financial issues than by COVID</a:t>
            </a:r>
          </a:p>
          <a:p>
            <a:pPr lvl="1"/>
            <a:r>
              <a:rPr lang="en-GB" sz="2000" dirty="0" smtClean="0"/>
              <a:t>80% say they need </a:t>
            </a:r>
            <a:r>
              <a:rPr lang="en-GB" sz="2000" u="sng" dirty="0" smtClean="0"/>
              <a:t>non-physical</a:t>
            </a:r>
            <a:r>
              <a:rPr lang="en-GB" sz="2000" dirty="0" smtClean="0"/>
              <a:t> </a:t>
            </a:r>
            <a:r>
              <a:rPr lang="en-GB" sz="2000" dirty="0"/>
              <a:t>handholding/support </a:t>
            </a:r>
            <a:r>
              <a:rPr lang="en-GB" sz="2000" dirty="0" smtClean="0"/>
              <a:t>(psychosocial)</a:t>
            </a:r>
            <a:endParaRPr lang="en-GB" sz="2400" dirty="0"/>
          </a:p>
          <a:p>
            <a:pPr marL="482300" lvl="1" indent="0">
              <a:buNone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ECCC-8068-E846-A9C7-6188BE684F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80060" y="1297916"/>
            <a:ext cx="8641080" cy="4465470"/>
          </a:xfrm>
        </p:spPr>
        <p:txBody>
          <a:bodyPr>
            <a:noAutofit/>
          </a:bodyPr>
          <a:lstStyle/>
          <a:p>
            <a:pPr marL="4823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Survey </a:t>
            </a:r>
            <a:r>
              <a:rPr lang="en-US" sz="2400" b="1" dirty="0"/>
              <a:t>to assess the impact of COVID-19 </a:t>
            </a:r>
            <a:r>
              <a:rPr lang="en-US" sz="2400" b="1" dirty="0" smtClean="0"/>
              <a:t>on Businesses</a:t>
            </a:r>
          </a:p>
          <a:p>
            <a:pPr marL="4823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Initiated by Business </a:t>
            </a:r>
            <a:r>
              <a:rPr lang="en-US" sz="2000" dirty="0"/>
              <a:t>Mauritius </a:t>
            </a:r>
            <a:r>
              <a:rPr lang="en-US" sz="2000" dirty="0" smtClean="0"/>
              <a:t>in </a:t>
            </a:r>
            <a:r>
              <a:rPr lang="en-US" sz="2000" dirty="0"/>
              <a:t>partnership with Statistics Mauritius, with the collaboration of MCCI, MEXA, AMM, AHRIM, MBA, IAM, MCA, BACECA and OTAM,  with technical assistance from UNDP Mauritius. </a:t>
            </a:r>
            <a:endParaRPr lang="en-GB" sz="2000" dirty="0"/>
          </a:p>
          <a:p>
            <a:pPr marL="4823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b="1" dirty="0" smtClean="0"/>
              <a:t>Target</a:t>
            </a:r>
            <a:endParaRPr lang="en-GB" sz="20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Members of Business associations and large Establishments from SM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2,707 companies </a:t>
            </a:r>
            <a:r>
              <a:rPr lang="en-US" sz="2000" dirty="0" smtClean="0"/>
              <a:t>contacted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404 Respondents </a:t>
            </a:r>
            <a:r>
              <a:rPr lang="en-US" sz="2000" dirty="0" smtClean="0"/>
              <a:t>(15% response </a:t>
            </a:r>
            <a:r>
              <a:rPr lang="en-US" sz="2000" dirty="0" smtClean="0"/>
              <a:t>rate, with good size and sector balance)</a:t>
            </a:r>
            <a:endParaRPr lang="en-US" sz="2000" dirty="0" smtClean="0"/>
          </a:p>
          <a:p>
            <a:pPr marL="4823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 smtClean="0"/>
              <a:t>Methodology</a:t>
            </a:r>
            <a:endParaRPr lang="en-US" sz="20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Conducted by DCDM Research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Web </a:t>
            </a:r>
            <a:r>
              <a:rPr lang="en-GB" sz="2000" dirty="0"/>
              <a:t>survey </a:t>
            </a:r>
            <a:r>
              <a:rPr lang="en-GB" sz="2000" dirty="0" smtClean="0"/>
              <a:t>methodology with phone assistance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UNDP Questionnaire customised/adapted by Business associations</a:t>
            </a:r>
            <a:endParaRPr lang="en-GB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Highlights from </a:t>
            </a:r>
            <a:r>
              <a:rPr lang="en-GB" sz="2800" b="1" dirty="0"/>
              <a:t>the Business Survey </a:t>
            </a:r>
          </a:p>
        </p:txBody>
      </p:sp>
    </p:spTree>
    <p:extLst>
      <p:ext uri="{BB962C8B-B14F-4D97-AF65-F5344CB8AC3E}">
        <p14:creationId xmlns:p14="http://schemas.microsoft.com/office/powerpoint/2010/main" val="14023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337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Objectives</a:t>
            </a:r>
            <a:endParaRPr lang="en-GB" sz="2800" dirty="0" smtClean="0"/>
          </a:p>
          <a:p>
            <a:r>
              <a:rPr lang="en-GB" sz="2000" dirty="0" smtClean="0"/>
              <a:t>Assess </a:t>
            </a:r>
            <a:r>
              <a:rPr lang="en-GB" sz="2000" dirty="0"/>
              <a:t>the short-term, medium term and long-term impact of COVID-19 on business performance </a:t>
            </a:r>
          </a:p>
          <a:p>
            <a:r>
              <a:rPr lang="en-GB" sz="2000" dirty="0" smtClean="0"/>
              <a:t>Assess </a:t>
            </a:r>
            <a:r>
              <a:rPr lang="en-GB" sz="2000" dirty="0"/>
              <a:t>the current and expected impact on employment </a:t>
            </a:r>
          </a:p>
          <a:p>
            <a:r>
              <a:rPr lang="en-GB" sz="2000" dirty="0" smtClean="0"/>
              <a:t>Evaluate </a:t>
            </a:r>
            <a:r>
              <a:rPr lang="en-GB" sz="2000" dirty="0"/>
              <a:t>the short, medium- and long-term needs of businesses </a:t>
            </a:r>
          </a:p>
          <a:p>
            <a:r>
              <a:rPr lang="en-GB" sz="2000" dirty="0" smtClean="0"/>
              <a:t>Analyse </a:t>
            </a:r>
            <a:r>
              <a:rPr lang="en-GB" sz="2000" dirty="0"/>
              <a:t>the innovative business models that firms have adopted or intend to adopt to build resilience </a:t>
            </a:r>
          </a:p>
          <a:p>
            <a:r>
              <a:rPr lang="en-GB" sz="2000" dirty="0" smtClean="0"/>
              <a:t>Incorporate </a:t>
            </a:r>
            <a:r>
              <a:rPr lang="en-GB" sz="2000" dirty="0"/>
              <a:t>different dimensions such as gender, sustainability, and sectors in 1 to 4 above </a:t>
            </a:r>
          </a:p>
          <a:p>
            <a:r>
              <a:rPr lang="en-GB" sz="2000" dirty="0" smtClean="0"/>
              <a:t>Identify </a:t>
            </a:r>
            <a:r>
              <a:rPr lang="en-GB" sz="2000" dirty="0"/>
              <a:t>practical policy recommendations to address vulnerability of firms and households in building resilience. </a:t>
            </a:r>
          </a:p>
          <a:p>
            <a:pPr lvl="1"/>
            <a:endParaRPr lang="en-GB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8755" y="5315964"/>
            <a:ext cx="8360149" cy="350811"/>
          </a:xfrm>
        </p:spPr>
        <p:txBody>
          <a:bodyPr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Highlights from </a:t>
            </a:r>
            <a:r>
              <a:rPr lang="en-GB" sz="2800" b="1" dirty="0" smtClean="0"/>
              <a:t>the Business Survey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937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0078" y="1077906"/>
            <a:ext cx="8729280" cy="440019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Nexa Light"/>
              <a:ea typeface="+mn-ea"/>
              <a:cs typeface="Nex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27362" y="2027703"/>
            <a:ext cx="8022937" cy="871002"/>
          </a:xfrm>
          <a:prstGeom prst="rect">
            <a:avLst/>
          </a:prstGeom>
        </p:spPr>
        <p:txBody>
          <a:bodyPr vert="horz" lIns="96460" tIns="48230" rIns="96460" bIns="48230" rtlCol="0" anchor="ctr">
            <a:no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5813" y="5805365"/>
            <a:ext cx="6571932" cy="56520"/>
          </a:xfrm>
          <a:prstGeom prst="rect">
            <a:avLst/>
          </a:prstGeom>
          <a:solidFill>
            <a:srgbClr val="003A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460" tIns="48230" rIns="96460" bIns="48230" spcCol="0" rtlCol="0" anchor="ctr"/>
          <a:lstStyle/>
          <a:p>
            <a:pPr marL="0" marR="0" lvl="0" indent="0" algn="ct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3A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078" y="5817891"/>
            <a:ext cx="1435735" cy="228946"/>
          </a:xfrm>
          <a:prstGeom prst="rect">
            <a:avLst/>
          </a:prstGeom>
          <a:noFill/>
        </p:spPr>
        <p:txBody>
          <a:bodyPr wrap="square" lIns="96460" tIns="48230" rIns="96460" bIns="48230" rtlCol="0">
            <a:spAutoFit/>
          </a:bodyPr>
          <a:lstStyle/>
          <a:p>
            <a:pPr marL="0" marR="0" lvl="0" indent="0" algn="l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A59"/>
                </a:solidFill>
                <a:effectLst/>
                <a:uLnTx/>
                <a:uFillTx/>
                <a:latin typeface="NexaLIGHT"/>
                <a:ea typeface="+mn-ea"/>
                <a:cs typeface="NexaLIGHT"/>
              </a:rPr>
              <a:t>BUSINESS MAURITIUS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0078" y="1285390"/>
            <a:ext cx="8501062" cy="4519975"/>
          </a:xfrm>
        </p:spPr>
        <p:txBody>
          <a:bodyPr>
            <a:noAutofit/>
          </a:bodyPr>
          <a:lstStyle/>
          <a:p>
            <a:pPr marL="6028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smtClean="0"/>
              <a:t>Preliminary </a:t>
            </a:r>
            <a:r>
              <a:rPr lang="en-GB" sz="2400" b="1" dirty="0" smtClean="0"/>
              <a:t>findings (Public launch early December 2020)</a:t>
            </a:r>
          </a:p>
          <a:p>
            <a:pPr marL="6028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 smtClean="0"/>
              <a:t>(April-Sep 2020 v/s April-Sep 2019)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74% of the respondents reported a decline in sales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1500" dirty="0" smtClean="0"/>
              <a:t>30% of companies experienced a decline of more than 50%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65</a:t>
            </a:r>
            <a:r>
              <a:rPr lang="en-GB" sz="2000" dirty="0" smtClean="0"/>
              <a:t>% of </a:t>
            </a:r>
            <a:r>
              <a:rPr lang="en-GB" sz="2000" dirty="0" smtClean="0"/>
              <a:t>exporting companies </a:t>
            </a:r>
            <a:r>
              <a:rPr lang="en-GB" sz="2000" dirty="0" smtClean="0"/>
              <a:t>noted a fall in </a:t>
            </a:r>
            <a:r>
              <a:rPr lang="en-GB" sz="2000" dirty="0" smtClean="0"/>
              <a:t>Exports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1500" dirty="0" smtClean="0"/>
              <a:t>40</a:t>
            </a:r>
            <a:r>
              <a:rPr lang="en-GB" sz="1500" dirty="0"/>
              <a:t>% </a:t>
            </a:r>
            <a:r>
              <a:rPr lang="en-GB" sz="1500" dirty="0" smtClean="0"/>
              <a:t>of exporting companies saw </a:t>
            </a:r>
            <a:r>
              <a:rPr lang="en-GB" sz="1500" dirty="0"/>
              <a:t>their exports decline by more than 30</a:t>
            </a:r>
            <a:r>
              <a:rPr lang="en-GB" sz="1500" dirty="0" smtClean="0"/>
              <a:t>%.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43%  of respondents</a:t>
            </a:r>
            <a:r>
              <a:rPr lang="en-GB" sz="2000" dirty="0" smtClean="0"/>
              <a:t> </a:t>
            </a:r>
            <a:r>
              <a:rPr lang="en-GB" sz="2000" dirty="0"/>
              <a:t>have </a:t>
            </a:r>
            <a:r>
              <a:rPr lang="en-GB" sz="2000" dirty="0" smtClean="0"/>
              <a:t>had </a:t>
            </a:r>
            <a:r>
              <a:rPr lang="en-GB" sz="2000" dirty="0"/>
              <a:t>cancelation or postponement of orders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35</a:t>
            </a:r>
            <a:r>
              <a:rPr lang="en-GB" sz="2000" dirty="0" smtClean="0"/>
              <a:t>% of </a:t>
            </a:r>
            <a:r>
              <a:rPr lang="en-GB" sz="2000" dirty="0" smtClean="0"/>
              <a:t>exporting companies </a:t>
            </a:r>
            <a:r>
              <a:rPr lang="en-GB" sz="2000" dirty="0" smtClean="0"/>
              <a:t>are anticipating a drop in export by more than 20% over the next 6 months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33</a:t>
            </a:r>
            <a:r>
              <a:rPr lang="en-GB" sz="2000" dirty="0"/>
              <a:t>% companies </a:t>
            </a:r>
            <a:r>
              <a:rPr lang="en-GB" sz="2000" dirty="0" smtClean="0"/>
              <a:t>are expecting  a rise in </a:t>
            </a:r>
            <a:r>
              <a:rPr lang="en-GB" sz="2000" dirty="0" smtClean="0"/>
              <a:t>their prices </a:t>
            </a:r>
            <a:r>
              <a:rPr lang="en-GB" sz="2000" dirty="0" smtClean="0"/>
              <a:t>over </a:t>
            </a:r>
            <a:r>
              <a:rPr lang="en-GB" sz="2000" dirty="0"/>
              <a:t>the next few months </a:t>
            </a:r>
            <a:endParaRPr lang="en-GB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82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8ECCC-8068-E846-A9C7-6188BE684F66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2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Highlights from </a:t>
            </a:r>
            <a:r>
              <a:rPr lang="en-GB" sz="2800" b="1" dirty="0"/>
              <a:t>the Business Survey </a:t>
            </a:r>
          </a:p>
        </p:txBody>
      </p:sp>
    </p:spTree>
    <p:extLst>
      <p:ext uri="{BB962C8B-B14F-4D97-AF65-F5344CB8AC3E}">
        <p14:creationId xmlns:p14="http://schemas.microsoft.com/office/powerpoint/2010/main" val="26322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1120</Words>
  <Application>Microsoft Office PowerPoint</Application>
  <PresentationFormat>Custom</PresentationFormat>
  <Paragraphs>198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Nexa Bold</vt:lpstr>
      <vt:lpstr>Nexa Light</vt:lpstr>
      <vt:lpstr>NexaLIGHT</vt:lpstr>
      <vt:lpstr>Office Theme</vt:lpstr>
      <vt:lpstr>PowerPoint Presentation</vt:lpstr>
      <vt:lpstr>Agenda</vt:lpstr>
      <vt:lpstr>Highlights from the Rapid Survey by Comité Solidarité (July 2020)</vt:lpstr>
      <vt:lpstr>Highlights from the Rapid Survey by Comité Solidarité (July 2020)</vt:lpstr>
      <vt:lpstr>Highlights from the Rapid Survey by Comité Solidarité (July 2020)</vt:lpstr>
      <vt:lpstr>Highlights from the Rapid Survey by Comité Solidarité (July 2020)</vt:lpstr>
      <vt:lpstr>Highlights from the Business Survey </vt:lpstr>
      <vt:lpstr>Highlights from the Business Survey </vt:lpstr>
      <vt:lpstr>Highlights from the Business Survey </vt:lpstr>
      <vt:lpstr>Selected findings from the Business Survey </vt:lpstr>
      <vt:lpstr>Planned process for future surveys</vt:lpstr>
      <vt:lpstr>Impact of COVID 19 on the Mauritian Economy</vt:lpstr>
      <vt:lpstr>Impact of COVID 19 on the Mauritian Economy</vt:lpstr>
      <vt:lpstr>Recovering in a sustainable manner</vt:lpstr>
      <vt:lpstr>Reopening of borders</vt:lpstr>
      <vt:lpstr>Reopening of borders</vt:lpstr>
      <vt:lpstr>Reopening of borders</vt:lpstr>
      <vt:lpstr>Reopening of borders</vt:lpstr>
      <vt:lpstr> COVID-Free, COVID-Safe </vt:lpstr>
      <vt:lpstr> Questions and Answers  </vt:lpstr>
    </vt:vector>
  </TitlesOfParts>
  <Company>origin8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Origin8 origin8</dc:creator>
  <cp:lastModifiedBy>Ramanathan Venkatasawmy</cp:lastModifiedBy>
  <cp:revision>359</cp:revision>
  <cp:lastPrinted>2020-11-11T16:02:50Z</cp:lastPrinted>
  <dcterms:created xsi:type="dcterms:W3CDTF">2017-04-19T10:23:05Z</dcterms:created>
  <dcterms:modified xsi:type="dcterms:W3CDTF">2020-11-25T20:15:15Z</dcterms:modified>
</cp:coreProperties>
</file>